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77" r:id="rId4"/>
    <p:sldId id="278" r:id="rId5"/>
    <p:sldId id="279" r:id="rId6"/>
    <p:sldId id="282" r:id="rId7"/>
    <p:sldId id="280" r:id="rId8"/>
    <p:sldId id="283" r:id="rId9"/>
    <p:sldId id="281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1" r:id="rId23"/>
    <p:sldId id="268" r:id="rId24"/>
    <p:sldId id="269" r:id="rId25"/>
    <p:sldId id="270" r:id="rId26"/>
    <p:sldId id="272" r:id="rId27"/>
    <p:sldId id="273" r:id="rId28"/>
  </p:sldIdLst>
  <p:sldSz cx="9144000" cy="5715000" type="screen16x10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cahid uste" initials="mu" lastIdx="1" clrIdx="0">
    <p:extLst>
      <p:ext uri="{19B8F6BF-5375-455C-9EA6-DF929625EA0E}">
        <p15:presenceInfo xmlns="" xmlns:p15="http://schemas.microsoft.com/office/powerpoint/2012/main" userId="009d9ad303b1ee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37" d="100"/>
          <a:sy n="137" d="100"/>
        </p:scale>
        <p:origin x="-852" y="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42BAFC8-D0E3-4909-AAD2-EE0604AD9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68FA10C0-E01E-478A-A773-497A24A63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A691055E-F6AC-41EB-B9D2-5B316286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D0879698-36C7-487A-A748-39D6C6F9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52117B7-8F11-4FA7-ACAA-C1E3E16A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583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75842E0-AC4F-410F-8DA9-77FFECA7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64F15C78-81CB-4EC6-8BD6-10A5F3088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C16F7333-9514-4EE9-AFCC-DB9CD348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49F10E7-79F0-4FE4-835C-C33535AC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F0CF99CB-DB54-4D13-B4AC-E306D423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783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C249C9FC-29F9-4936-B478-576D500BA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8D1E7845-5264-42C7-A433-D27895CA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C1794F3-0B22-4A7E-86C6-B1F1DF34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6C208EAF-5D9C-4F1B-962A-C7CFCEAE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832809F-3BD7-40F1-8318-994AB672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47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E3AD644-EB4C-4D21-8254-A91B1A8F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6E064DF-31E4-419E-BDAA-F160F50B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D419A39-909D-497D-B494-855F2811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81F525F-56D2-4438-8362-DA4FC2C6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E27472B2-1D39-4B55-82CE-DF4DD9CF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678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B438950-9919-41E8-83E7-675411BA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D59CD96A-5011-4BDF-9C00-058C3616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E8C8E5B-2CF1-4314-98A8-2F1655E7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EED33E8-2614-4281-A5E5-B804E18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6265F37A-5534-4DD8-A25C-00AB0C1A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198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C3807C8-3467-4295-9EAE-7374E689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5E080F0-B79A-4470-B015-FA7E494D6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18D437A8-2ADF-4C99-8575-B952FC8C5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5D6D904E-96C0-4B8C-9722-BD3C98E7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8E0E4B26-C1B4-4522-A5FE-D6AA7D22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A26403D9-81FF-47F6-A36F-AE1B61F4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244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F29588F-CE9D-4DD2-B8AE-A30EA07A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6B4C7C49-0A90-4378-BE5C-DAA3014B0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A9E7F5FB-3A58-49D4-9DD2-70D2AF020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686F2685-548F-4C32-B1B2-61D267015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36AEF777-A389-4D4D-960D-1576B2393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97F12293-D837-4FB7-ABAC-9EA135DC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DB25E729-C20D-4DF6-963E-C29C1B21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65106A9E-1A62-46C9-BE0C-B26A48D9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248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85A6DA7-8BBB-4417-ABF5-387E16E0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7B9A3EEE-7418-4703-9F4F-AA5551AF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D4A7BDB6-ABD5-42B4-A197-DEB75F33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806FE3F-397E-4A5B-9491-2EEFD1E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011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343C171D-B4D2-43D2-B2BC-082C08DD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B4BE7E5F-5FBA-4BDA-8512-451F992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BF0DAFD0-6E70-498C-B5DF-38B9B8B3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4812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0A9B832-6F7D-4B07-885C-A82C7788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1A009-3189-4745-9BE3-B6D745F1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06B931AD-5AB2-495A-8215-01BB9530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8BB1A968-6032-4E13-8EC0-9C73A25C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BB41866E-6807-42D4-B490-A214D4B0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9D8FE3CA-F462-4388-9D6C-908871FC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3766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6BCF19F-8FC3-4ED4-B01C-09218F03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1E7B863C-2F96-41E4-A7F9-B1E8147B2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657E6F49-4856-4BB0-B612-898EA2D9B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F0A59406-79DC-448F-9ED0-10AEBFFD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5175AC1A-D775-49BD-BD7B-9108A39E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C9038452-1E51-42A1-83A2-9BC89E36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055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DA4D8E42-01F7-4001-9605-E73B3020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3F071636-30CC-4E96-AB49-1B61B7086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C27FE69-8CC5-4E78-88F1-CD0CA42E6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37D4D-F88B-4501-A6B0-F8E81B5EEFC1}" type="datetimeFigureOut">
              <a:rPr lang="tr-TR" smtClean="0"/>
              <a:pPr/>
              <a:t>1.7.2020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B226D8C-373A-4AE6-816F-2198785E8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EF545A3-ADBB-4188-BB96-FF9635EFD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5AE2-4331-4A65-B64C-C2B4AEF418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914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D3DC762D-1034-48E5-96C7-F8AEDAA4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27A9C555-93CA-43E5-A05D-7DB55AA5039F}"/>
              </a:ext>
            </a:extLst>
          </p:cNvPr>
          <p:cNvSpPr/>
          <p:nvPr/>
        </p:nvSpPr>
        <p:spPr>
          <a:xfrm>
            <a:off x="961536" y="415187"/>
            <a:ext cx="1137425" cy="45967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DBCC7189-4F77-4CB6-82BE-71A32EB7CE29}"/>
              </a:ext>
            </a:extLst>
          </p:cNvPr>
          <p:cNvSpPr/>
          <p:nvPr/>
        </p:nvSpPr>
        <p:spPr>
          <a:xfrm>
            <a:off x="2399039" y="1664867"/>
            <a:ext cx="1362358" cy="45967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AFB25DD7-2CC8-402A-AAE4-EF61DA0D1C8B}"/>
              </a:ext>
            </a:extLst>
          </p:cNvPr>
          <p:cNvSpPr/>
          <p:nvPr/>
        </p:nvSpPr>
        <p:spPr>
          <a:xfrm>
            <a:off x="2399039" y="2505127"/>
            <a:ext cx="1362358" cy="45967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="" xmlns:a16="http://schemas.microsoft.com/office/drawing/2014/main" id="{C5448548-E0E4-4747-B397-129FA3BD5C59}"/>
              </a:ext>
            </a:extLst>
          </p:cNvPr>
          <p:cNvCxnSpPr>
            <a:cxnSpLocks/>
            <a:stCxn id="3" idx="6"/>
            <a:endCxn id="4" idx="0"/>
          </p:cNvCxnSpPr>
          <p:nvPr/>
        </p:nvCxnSpPr>
        <p:spPr>
          <a:xfrm>
            <a:off x="2098961" y="645023"/>
            <a:ext cx="981257" cy="10198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="" xmlns:a16="http://schemas.microsoft.com/office/drawing/2014/main" id="{49D9DAC8-C251-4253-A5F7-01EBA183040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080218" y="2124538"/>
            <a:ext cx="0" cy="380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="" xmlns:a16="http://schemas.microsoft.com/office/drawing/2014/main" id="{F32F3811-BF3E-4C6B-AC33-51F3028CA736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E-Devlet sitesinden Kültür ve Turizm Bakanlığı hizmetlerine gidilir,</a:t>
            </a:r>
          </a:p>
        </p:txBody>
      </p:sp>
    </p:spTree>
    <p:extLst>
      <p:ext uri="{BB962C8B-B14F-4D97-AF65-F5344CB8AC3E}">
        <p14:creationId xmlns:p14="http://schemas.microsoft.com/office/powerpoint/2010/main" xmlns="" val="352987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17C57654-1A1C-4732-98D8-8E7E92691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0912"/>
            <a:ext cx="9144000" cy="29131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5D612B8-15BA-4DC4-8681-3EDBD556FB38}"/>
              </a:ext>
            </a:extLst>
          </p:cNvPr>
          <p:cNvSpPr/>
          <p:nvPr/>
        </p:nvSpPr>
        <p:spPr>
          <a:xfrm>
            <a:off x="66907" y="2609385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6ABC50B7-B78F-432D-8AF7-0C78BE710022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aşamada; yapılan başvurunun «Başvuru Evrakı» görüntülenebilir ve düzenleme işlemi yapılabilir</a:t>
            </a:r>
          </a:p>
        </p:txBody>
      </p:sp>
    </p:spTree>
    <p:extLst>
      <p:ext uri="{BB962C8B-B14F-4D97-AF65-F5344CB8AC3E}">
        <p14:creationId xmlns:p14="http://schemas.microsoft.com/office/powerpoint/2010/main" xmlns="" val="140993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3D9635C8-E77A-4447-8CE8-125684045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9064"/>
            <a:ext cx="9144000" cy="28968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1A618FF-BD71-4116-88AE-2145276242FA}"/>
              </a:ext>
            </a:extLst>
          </p:cNvPr>
          <p:cNvSpPr/>
          <p:nvPr/>
        </p:nvSpPr>
        <p:spPr>
          <a:xfrm>
            <a:off x="1338149" y="2609385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031FDEB7-CAE7-4A67-AD7C-7CD860BB9AA0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aşama; yapılan başvurunun talep inceleme uzmanına iletildiğini ve «İnceleme Aşamasında» olduğunu gösterir.</a:t>
            </a:r>
          </a:p>
        </p:txBody>
      </p:sp>
    </p:spTree>
    <p:extLst>
      <p:ext uri="{BB962C8B-B14F-4D97-AF65-F5344CB8AC3E}">
        <p14:creationId xmlns:p14="http://schemas.microsoft.com/office/powerpoint/2010/main" xmlns="" val="29021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209604F7-667C-4A70-A393-54823F48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76323"/>
            <a:ext cx="9144000" cy="256235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5BE9EE75-B2C0-45C4-A1D8-D6B6FE178D55}"/>
              </a:ext>
            </a:extLst>
          </p:cNvPr>
          <p:cNvSpPr/>
          <p:nvPr/>
        </p:nvSpPr>
        <p:spPr>
          <a:xfrm>
            <a:off x="2274847" y="2609385"/>
            <a:ext cx="1137425" cy="152929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BA5E844-A84E-49FB-A3ED-9FC54368E859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Eğer bu aşama görüntüleniyorsa; yapılan başvuruda bir eksiklik olduğu anlaşılır. </a:t>
            </a:r>
          </a:p>
          <a:p>
            <a:r>
              <a:rPr lang="tr-TR" dirty="0">
                <a:solidFill>
                  <a:srgbClr val="FF0000"/>
                </a:solidFill>
              </a:rPr>
              <a:t>İlk butonla eksiklik görülebilir, ikinci butonla ise eksik evraklar sisteme yüklenebilir.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301513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A9999659-81B7-4AB9-8118-BBDF2EFF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5091"/>
            <a:ext cx="9144000" cy="258481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5BE0FBD6-3969-4809-83FF-7B6DEC4F4534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Eksikliği giderecek evrakın mutlaka .</a:t>
            </a:r>
            <a:r>
              <a:rPr lang="tr-TR" dirty="0" err="1">
                <a:solidFill>
                  <a:srgbClr val="FF0000"/>
                </a:solidFill>
              </a:rPr>
              <a:t>pdf</a:t>
            </a:r>
            <a:r>
              <a:rPr lang="tr-TR" dirty="0">
                <a:solidFill>
                  <a:srgbClr val="FF0000"/>
                </a:solidFill>
              </a:rPr>
              <a:t> uzantılı olması gerekmektedir. </a:t>
            </a:r>
          </a:p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315897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93FED751-490F-40C5-ADDA-2C5D008D7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1490"/>
            <a:ext cx="9144000" cy="29320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151E090-7862-4200-B5D9-17D120A1FCCB}"/>
              </a:ext>
            </a:extLst>
          </p:cNvPr>
          <p:cNvSpPr/>
          <p:nvPr/>
        </p:nvSpPr>
        <p:spPr>
          <a:xfrm>
            <a:off x="7343079" y="3788252"/>
            <a:ext cx="791737" cy="53525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6428A80B-AB03-43DD-A664-A132F0AF051C}"/>
              </a:ext>
            </a:extLst>
          </p:cNvPr>
          <p:cNvSpPr txBox="1"/>
          <p:nvPr/>
        </p:nvSpPr>
        <p:spPr>
          <a:xfrm>
            <a:off x="0" y="43825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Açılan pencereden .</a:t>
            </a:r>
            <a:r>
              <a:rPr lang="tr-TR" dirty="0" err="1">
                <a:solidFill>
                  <a:srgbClr val="FF0000"/>
                </a:solidFill>
              </a:rPr>
              <a:t>pdf</a:t>
            </a:r>
            <a:r>
              <a:rPr lang="tr-TR" dirty="0">
                <a:solidFill>
                  <a:srgbClr val="FF0000"/>
                </a:solidFill>
              </a:rPr>
              <a:t> uzantılı eksik evrak sisteme yüklenir.</a:t>
            </a:r>
          </a:p>
        </p:txBody>
      </p:sp>
    </p:spTree>
    <p:extLst>
      <p:ext uri="{BB962C8B-B14F-4D97-AF65-F5344CB8AC3E}">
        <p14:creationId xmlns:p14="http://schemas.microsoft.com/office/powerpoint/2010/main" xmlns="" val="209334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3209C61B-BD04-41AF-AF40-C14C11312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75729"/>
            <a:ext cx="9144000" cy="256354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7B6A9657-B98B-4E4C-9B54-9C59AE5765FD}"/>
              </a:ext>
            </a:extLst>
          </p:cNvPr>
          <p:cNvSpPr/>
          <p:nvPr/>
        </p:nvSpPr>
        <p:spPr>
          <a:xfrm>
            <a:off x="2252546" y="2531327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EBEEABD9-F86A-4D19-B52C-61B83E0147D7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 «Değerlendirme Kurulu» onayına sunulması gereken bir başvuru ise bu ekranda Kurul Gündemine alınıp alınmadığı takip edilebilir.</a:t>
            </a:r>
          </a:p>
          <a:p>
            <a:r>
              <a:rPr lang="tr-TR" dirty="0">
                <a:solidFill>
                  <a:srgbClr val="FF0000"/>
                </a:solidFill>
              </a:rPr>
              <a:t>Bu aşama; diğer başvuru türlerinde görüntülenmemektedir.</a:t>
            </a:r>
          </a:p>
        </p:txBody>
      </p:sp>
    </p:spTree>
    <p:extLst>
      <p:ext uri="{BB962C8B-B14F-4D97-AF65-F5344CB8AC3E}">
        <p14:creationId xmlns:p14="http://schemas.microsoft.com/office/powerpoint/2010/main" xmlns="" val="211847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ADF18B97-023E-4AFE-9092-0FC41DD31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2077"/>
            <a:ext cx="9144000" cy="28708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AE02A746-2DC8-4C66-AD13-B8A0978A7CE2}"/>
              </a:ext>
            </a:extLst>
          </p:cNvPr>
          <p:cNvSpPr/>
          <p:nvPr/>
        </p:nvSpPr>
        <p:spPr>
          <a:xfrm>
            <a:off x="2614961" y="2575931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EA568480-C12B-426F-8B6C-668E1FD80E18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 denetim gerektirmeyen bir türde ise; bu ekrandan başvurunun onaylanıp onaylanmadığı görüntülenebilir</a:t>
            </a:r>
          </a:p>
        </p:txBody>
      </p:sp>
    </p:spTree>
    <p:extLst>
      <p:ext uri="{BB962C8B-B14F-4D97-AF65-F5344CB8AC3E}">
        <p14:creationId xmlns:p14="http://schemas.microsoft.com/office/powerpoint/2010/main" xmlns="" val="378050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0CC65331-3DA9-4ED5-8600-367DA023D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3689"/>
            <a:ext cx="9144000" cy="29276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DF5950F-A4F0-4735-A82A-7D225118E174}"/>
              </a:ext>
            </a:extLst>
          </p:cNvPr>
          <p:cNvSpPr/>
          <p:nvPr/>
        </p:nvSpPr>
        <p:spPr>
          <a:xfrm>
            <a:off x="2659565" y="2592659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CB7B4507-C80B-42AA-8023-2B39722DCC34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 denetim gerektiren bir türde ise; bu ekrandan tesisin denetim programına alınıp alınmadığı görüntülenebilir</a:t>
            </a:r>
          </a:p>
        </p:txBody>
      </p:sp>
    </p:spTree>
    <p:extLst>
      <p:ext uri="{BB962C8B-B14F-4D97-AF65-F5344CB8AC3E}">
        <p14:creationId xmlns:p14="http://schemas.microsoft.com/office/powerpoint/2010/main" xmlns="" val="228910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FCD06E65-70C2-4BAD-900D-24E015276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3836"/>
            <a:ext cx="9144000" cy="28873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E1B4D2F2-C687-4C8E-B70F-F1B1B8ECC032}"/>
              </a:ext>
            </a:extLst>
          </p:cNvPr>
          <p:cNvSpPr/>
          <p:nvPr/>
        </p:nvSpPr>
        <p:spPr>
          <a:xfrm>
            <a:off x="2642839" y="2598235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E6691684-9289-4D6A-B443-695FDD74B112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 sınıflandırma denetimi gerektiren bir türde ise; bu ekrandan tesisin sınıflandırmaya alınıp alınmadığı görüntülenebilir</a:t>
            </a:r>
          </a:p>
        </p:txBody>
      </p:sp>
    </p:spTree>
    <p:extLst>
      <p:ext uri="{BB962C8B-B14F-4D97-AF65-F5344CB8AC3E}">
        <p14:creationId xmlns:p14="http://schemas.microsoft.com/office/powerpoint/2010/main" xmlns="" val="428781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DDFF6B84-90C8-4D00-B14F-B86D62148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3836"/>
            <a:ext cx="9144000" cy="28873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4E3F08C-21E2-49F6-AFD7-B708D3B529B4}"/>
              </a:ext>
            </a:extLst>
          </p:cNvPr>
          <p:cNvSpPr/>
          <p:nvPr/>
        </p:nvSpPr>
        <p:spPr>
          <a:xfrm>
            <a:off x="3941956" y="2598234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851EDAEA-93BF-43D7-8B50-AFEF3FCD0D8E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Başvurunun uygun görülmesi halinde bu ekran görüntülenir.</a:t>
            </a:r>
          </a:p>
          <a:p>
            <a:r>
              <a:rPr lang="tr-TR" dirty="0">
                <a:solidFill>
                  <a:srgbClr val="FF0000"/>
                </a:solidFill>
              </a:rPr>
              <a:t>İlk butonla Bakanlığın «Harç Yazısı» görülebilir, ikinci butonla ise yapılan ödemeye ilişkin dekont vb. evraklar sisteme yüklenebilir.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26381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4B15F2CC-1D4B-4317-A5B5-123BBFC6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7205DB46-704A-45E2-9FD6-CEF6F5016FFA}"/>
              </a:ext>
            </a:extLst>
          </p:cNvPr>
          <p:cNvSpPr/>
          <p:nvPr/>
        </p:nvSpPr>
        <p:spPr>
          <a:xfrm>
            <a:off x="2800482" y="2857500"/>
            <a:ext cx="2602284" cy="2815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40821E1D-7A23-4153-9FA1-5BC022C4F1AE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Sıralanan hizmetler içinden «Turizm İşletmesi ve Turizm Yatırımı Belgesi İşlemleri»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326249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29814A1-BC9C-486F-A468-C5200FA95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1328"/>
            <a:ext cx="9144000" cy="289234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78EA4559-C79C-43F3-B9F7-C02DBBF00BC2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Yükelencek</a:t>
            </a:r>
            <a:r>
              <a:rPr lang="tr-TR" dirty="0">
                <a:solidFill>
                  <a:srgbClr val="FF0000"/>
                </a:solidFill>
              </a:rPr>
              <a:t> dekont vb. evrakın mutlaka .</a:t>
            </a:r>
            <a:r>
              <a:rPr lang="tr-TR" dirty="0" err="1">
                <a:solidFill>
                  <a:srgbClr val="FF0000"/>
                </a:solidFill>
              </a:rPr>
              <a:t>pdf</a:t>
            </a:r>
            <a:r>
              <a:rPr lang="tr-TR" dirty="0">
                <a:solidFill>
                  <a:srgbClr val="FF0000"/>
                </a:solidFill>
              </a:rPr>
              <a:t> uzantılı olması gerekmektedir. </a:t>
            </a:r>
          </a:p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408715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F97E8DB1-3283-4EB8-A865-F7FD1651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7369"/>
            <a:ext cx="9144000" cy="30802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72892FFB-DF06-4079-864C-1EECFC7F226B}"/>
              </a:ext>
            </a:extLst>
          </p:cNvPr>
          <p:cNvSpPr/>
          <p:nvPr/>
        </p:nvSpPr>
        <p:spPr>
          <a:xfrm>
            <a:off x="7499196" y="3862372"/>
            <a:ext cx="791737" cy="53525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49FC11D5-8CC8-4E59-8DB4-4CC7983D7970}"/>
              </a:ext>
            </a:extLst>
          </p:cNvPr>
          <p:cNvSpPr txBox="1"/>
          <p:nvPr/>
        </p:nvSpPr>
        <p:spPr>
          <a:xfrm>
            <a:off x="0" y="43825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Açılan pencereden .</a:t>
            </a:r>
            <a:r>
              <a:rPr lang="tr-TR" dirty="0" err="1">
                <a:solidFill>
                  <a:srgbClr val="FF0000"/>
                </a:solidFill>
              </a:rPr>
              <a:t>pdf</a:t>
            </a:r>
            <a:r>
              <a:rPr lang="tr-TR" dirty="0">
                <a:solidFill>
                  <a:srgbClr val="FF0000"/>
                </a:solidFill>
              </a:rPr>
              <a:t> uzantılı evrak sisteme yüklenir.</a:t>
            </a:r>
          </a:p>
        </p:txBody>
      </p:sp>
    </p:spTree>
    <p:extLst>
      <p:ext uri="{BB962C8B-B14F-4D97-AF65-F5344CB8AC3E}">
        <p14:creationId xmlns:p14="http://schemas.microsoft.com/office/powerpoint/2010/main" xmlns="" val="167137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0B14322C-77C7-48E7-B4BF-D998EB0AD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5341"/>
            <a:ext cx="9144000" cy="28843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7865F334-1244-4F08-BE8A-3F6EC2319B2D}"/>
              </a:ext>
            </a:extLst>
          </p:cNvPr>
          <p:cNvSpPr/>
          <p:nvPr/>
        </p:nvSpPr>
        <p:spPr>
          <a:xfrm>
            <a:off x="5196468" y="2581507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0B28FA97-551E-4ABF-9E08-129FC128C3CB}"/>
              </a:ext>
            </a:extLst>
          </p:cNvPr>
          <p:cNvSpPr txBox="1"/>
          <p:nvPr/>
        </p:nvSpPr>
        <p:spPr>
          <a:xfrm>
            <a:off x="0" y="43825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Dekont vb. evrakın sisteme yüklenmesi halinde bu ekran görüntülenir.</a:t>
            </a:r>
          </a:p>
        </p:txBody>
      </p:sp>
    </p:spTree>
    <p:extLst>
      <p:ext uri="{BB962C8B-B14F-4D97-AF65-F5344CB8AC3E}">
        <p14:creationId xmlns:p14="http://schemas.microsoft.com/office/powerpoint/2010/main" xmlns="" val="83119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A4CA6EAF-8833-42D9-B484-3CFB0B533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1910"/>
            <a:ext cx="9144000" cy="28911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B4153F6-CCCC-4181-8564-9EE68C256CCE}"/>
              </a:ext>
            </a:extLst>
          </p:cNvPr>
          <p:cNvSpPr/>
          <p:nvPr/>
        </p:nvSpPr>
        <p:spPr>
          <a:xfrm>
            <a:off x="5642517" y="2641558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21B1EDB9-33B8-4F89-9D0D-841DF054E171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Eğer bu aşama görüntüleniyorsa; yüklenen dekont vb. evrakın uygun görülmediği anlaşılır. </a:t>
            </a:r>
          </a:p>
          <a:p>
            <a:r>
              <a:rPr lang="tr-TR" dirty="0">
                <a:solidFill>
                  <a:srgbClr val="FF0000"/>
                </a:solidFill>
              </a:rPr>
              <a:t>İlk butonla uygun görülmeme nedeni görüntülenebilir, ikinci butonla ise uygun dekont vb. evrak sisteme yüklenebilir.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37042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5BA32CC8-9DF5-4AC2-BE39-544B5B09D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34767"/>
            <a:ext cx="9144000" cy="28454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9476E1D-342D-4C51-BEEF-DE391999679B}"/>
              </a:ext>
            </a:extLst>
          </p:cNvPr>
          <p:cNvSpPr/>
          <p:nvPr/>
        </p:nvSpPr>
        <p:spPr>
          <a:xfrm>
            <a:off x="2403088" y="2040672"/>
            <a:ext cx="3473605" cy="535259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85B53761-7751-4D71-B56D-8F8F5D852C33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«İade Nedeni» butonuna tıklanınca, uygun görülmeme nedeni küçük bir pencerede görüntülenebilir.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40451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99231C98-D599-4F30-99DE-F9C911EC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5497"/>
            <a:ext cx="9144000" cy="29640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2583196D-7A1A-40C3-A6F9-147B6C6B6CA9}"/>
              </a:ext>
            </a:extLst>
          </p:cNvPr>
          <p:cNvSpPr/>
          <p:nvPr/>
        </p:nvSpPr>
        <p:spPr>
          <a:xfrm>
            <a:off x="5653668" y="2737624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19F8D184-2719-4E73-85C5-097FCB7DBEC1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DİKKAT : Süresi içinde uygun dekont vb. evrak sisteme yüklenmez ise;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Belgesiz tesisler için yapılan başvuru işlemden kaldırılır.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Belgeli tesisler için ise 2634 sayılı Kanun hükümleri uyarınca cezai işlemler başlatılır.</a:t>
            </a:r>
          </a:p>
        </p:txBody>
      </p:sp>
    </p:spTree>
    <p:extLst>
      <p:ext uri="{BB962C8B-B14F-4D97-AF65-F5344CB8AC3E}">
        <p14:creationId xmlns:p14="http://schemas.microsoft.com/office/powerpoint/2010/main" xmlns="" val="365338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EF8C870C-B75B-48F4-A7D9-BD669375C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5506"/>
            <a:ext cx="9144000" cy="286398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8148DD63-F17A-482B-9433-2F3219D82524}"/>
              </a:ext>
            </a:extLst>
          </p:cNvPr>
          <p:cNvSpPr/>
          <p:nvPr/>
        </p:nvSpPr>
        <p:spPr>
          <a:xfrm>
            <a:off x="6434253" y="2581507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4B064EBE-F0FB-4637-A15B-D9E54D386205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Yüklenen dekont vb. evrakın uygun görülmesi halinde; bu ekrandan tesise ilişkin belgenin Genel Müdürlük makamına imzaya sunulduğu görüntülenir.</a:t>
            </a:r>
          </a:p>
        </p:txBody>
      </p:sp>
    </p:spTree>
    <p:extLst>
      <p:ext uri="{BB962C8B-B14F-4D97-AF65-F5344CB8AC3E}">
        <p14:creationId xmlns:p14="http://schemas.microsoft.com/office/powerpoint/2010/main" xmlns="" val="300909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33B58E59-22A9-4823-B83B-A5E7B0A3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0912"/>
            <a:ext cx="9144000" cy="29131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20A3867-4CF9-42D9-AB6D-B7D327AEB9FE}"/>
              </a:ext>
            </a:extLst>
          </p:cNvPr>
          <p:cNvSpPr/>
          <p:nvPr/>
        </p:nvSpPr>
        <p:spPr>
          <a:xfrm>
            <a:off x="7900639" y="2603809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C899CB27-26C5-4F89-98AC-931368A47F35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ekrandan tesise ilişkin belgenin onaylanıp onaylanmadığı görüntülenebilir.</a:t>
            </a:r>
          </a:p>
          <a:p>
            <a:r>
              <a:rPr lang="tr-TR" dirty="0">
                <a:solidFill>
                  <a:srgbClr val="FF0000"/>
                </a:solidFill>
              </a:rPr>
              <a:t>Genel Müdürlük makamınca imzalanan Turizm belgesinin </a:t>
            </a:r>
            <a:r>
              <a:rPr lang="tr-TR" dirty="0" err="1">
                <a:solidFill>
                  <a:srgbClr val="FF0000"/>
                </a:solidFill>
              </a:rPr>
              <a:t>karekodlu</a:t>
            </a:r>
            <a:r>
              <a:rPr lang="tr-TR" dirty="0">
                <a:solidFill>
                  <a:srgbClr val="FF0000"/>
                </a:solidFill>
              </a:rPr>
              <a:t> bir örneği «Belge» butonuna tıklanarak indirilebilir.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70606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C5392744-5B52-444B-8F2B-16C497432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FDEE7138-7C59-4AA6-B4B7-6464568DB70B}"/>
              </a:ext>
            </a:extLst>
          </p:cNvPr>
          <p:cNvSpPr/>
          <p:nvPr/>
        </p:nvSpPr>
        <p:spPr>
          <a:xfrm>
            <a:off x="4450863" y="3995472"/>
            <a:ext cx="1362358" cy="45967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DD16A8A0-E481-456D-AF44-D4651A447602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Açılan pencerede «Uygulamaya Git» bağlantısı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299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82BD9D97-FF24-479A-8F9B-0BD0E96C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87B1841D-8259-4BF3-8BEA-50E530423BC8}"/>
              </a:ext>
            </a:extLst>
          </p:cNvPr>
          <p:cNvSpPr/>
          <p:nvPr/>
        </p:nvSpPr>
        <p:spPr>
          <a:xfrm>
            <a:off x="3629722" y="1577898"/>
            <a:ext cx="1834375" cy="167268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FE30A59C-C321-4C3D-BFB2-B69ADF4D34A8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Açılan pencerede </a:t>
            </a:r>
            <a:r>
              <a:rPr lang="tr-TR" u="sng" dirty="0">
                <a:solidFill>
                  <a:srgbClr val="FF0000"/>
                </a:solidFill>
              </a:rPr>
              <a:t>belgesiz</a:t>
            </a:r>
            <a:r>
              <a:rPr lang="tr-TR" dirty="0">
                <a:solidFill>
                  <a:srgbClr val="FF0000"/>
                </a:solidFill>
              </a:rPr>
              <a:t> bir tesis için «Yeni Tesis Belge Başvurusu»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18415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8FF12F42-CBD8-4CE7-8A7D-80C9EE477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D85F976D-C703-490A-8BCB-FF84B26952D8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362540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82BD9D97-FF24-479A-8F9B-0BD0E96C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87B1841D-8259-4BF3-8BEA-50E530423BC8}"/>
              </a:ext>
            </a:extLst>
          </p:cNvPr>
          <p:cNvSpPr/>
          <p:nvPr/>
        </p:nvSpPr>
        <p:spPr>
          <a:xfrm>
            <a:off x="5486396" y="1577898"/>
            <a:ext cx="1834375" cy="167268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0BC825DA-A8CB-44A0-B5CA-5FA4E503902B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Bakanlıktan belgeli bir tesis için yapılacak başvurularda «Belgeli Tesis Başvurusu»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243957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40995730-696B-4874-A081-EE8DD978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A5529A58-975D-428E-BEAC-04FB97B4F749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402102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82BD9D97-FF24-479A-8F9B-0BD0E96C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87B1841D-8259-4BF3-8BEA-50E530423BC8}"/>
              </a:ext>
            </a:extLst>
          </p:cNvPr>
          <p:cNvSpPr/>
          <p:nvPr/>
        </p:nvSpPr>
        <p:spPr>
          <a:xfrm>
            <a:off x="1767466" y="1577898"/>
            <a:ext cx="1834375" cy="167268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76485A2-1813-42CB-B7DA-46E29474128E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başvuruların durumlarını takip etmek için ise «Başvurularım»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280928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657B130B-E832-4C4D-AC97-6B5817FB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CB3D415F-8C92-42AF-A88D-6FDAA63D2804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334372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457</Words>
  <Application>Microsoft Office PowerPoint</Application>
  <PresentationFormat>Ekran Gösterisi (16:10)</PresentationFormat>
  <Paragraphs>36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mucahid uste</dc:creator>
  <cp:lastModifiedBy>PC</cp:lastModifiedBy>
  <cp:revision>26</cp:revision>
  <cp:lastPrinted>2020-06-30T06:11:27Z</cp:lastPrinted>
  <dcterms:created xsi:type="dcterms:W3CDTF">2020-06-27T17:58:30Z</dcterms:created>
  <dcterms:modified xsi:type="dcterms:W3CDTF">2020-07-01T11:57:18Z</dcterms:modified>
</cp:coreProperties>
</file>